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12192000"/>
  <p:notesSz cx="6858000" cy="9144000"/>
  <p:embeddedFontLst>
    <p:embeddedFont>
      <p:font typeface="Garamond"/>
      <p:regular r:id="rId18"/>
      <p:bold r:id="rId19"/>
      <p:italic r:id="rId20"/>
      <p:boldItalic r:id="rId21"/>
    </p:embeddedFont>
    <p:embeddedFont>
      <p:font typeface="Century Gothic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6" roundtripDataSignature="AMtx7mj5l1kxYN3mX2uLs+/G4JZ5zYt2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Garamond-italic.fntdata"/><Relationship Id="rId22" Type="http://schemas.openxmlformats.org/officeDocument/2006/relationships/font" Target="fonts/CenturyGothic-regular.fntdata"/><Relationship Id="rId21" Type="http://schemas.openxmlformats.org/officeDocument/2006/relationships/font" Target="fonts/Garamond-boldItalic.fntdata"/><Relationship Id="rId24" Type="http://schemas.openxmlformats.org/officeDocument/2006/relationships/font" Target="fonts/CenturyGothic-italic.fntdata"/><Relationship Id="rId23" Type="http://schemas.openxmlformats.org/officeDocument/2006/relationships/font" Target="fonts/CenturyGothic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customschemas.google.com/relationships/presentationmetadata" Target="metadata"/><Relationship Id="rId25" Type="http://schemas.openxmlformats.org/officeDocument/2006/relationships/font" Target="fonts/CenturyGothic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Garamond-bold.fntdata"/><Relationship Id="rId18" Type="http://schemas.openxmlformats.org/officeDocument/2006/relationships/font" Target="fonts/Garamon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46" name="Google Shape;14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54" name="Google Shape;15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62" name="Google Shape;162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5" name="Google Shape;75;p2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6" name="Google Shape;76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2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3" name="Google Shape;83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4" name="Google Shape;24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rue or False">
  <p:cSld name="True or Fals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/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7"/>
          <p:cNvSpPr txBox="1"/>
          <p:nvPr>
            <p:ph idx="1" type="body"/>
          </p:nvPr>
        </p:nvSpPr>
        <p:spPr>
          <a:xfrm>
            <a:off x="684212" y="3928534"/>
            <a:ext cx="8534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sz="2400" cap="none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17"/>
          <p:cNvSpPr txBox="1"/>
          <p:nvPr>
            <p:ph idx="2" type="body"/>
          </p:nvPr>
        </p:nvSpPr>
        <p:spPr>
          <a:xfrm>
            <a:off x="684211" y="4766732"/>
            <a:ext cx="8534401" cy="12276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EABAB"/>
              </a:buClr>
              <a:buSzPts val="1800"/>
              <a:buNone/>
              <a:defRPr sz="1800">
                <a:solidFill>
                  <a:srgbClr val="AEABAB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1" name="Google Shape;3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rue or False">
  <p:cSld name="1_True or False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8"/>
          <p:cNvSpPr txBox="1"/>
          <p:nvPr>
            <p:ph type="title"/>
          </p:nvPr>
        </p:nvSpPr>
        <p:spPr>
          <a:xfrm>
            <a:off x="684213" y="685800"/>
            <a:ext cx="100584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entury Gothic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8"/>
          <p:cNvSpPr txBox="1"/>
          <p:nvPr>
            <p:ph idx="1" type="body"/>
          </p:nvPr>
        </p:nvSpPr>
        <p:spPr>
          <a:xfrm>
            <a:off x="684212" y="3928534"/>
            <a:ext cx="85344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920"/>
              <a:buNone/>
              <a:defRPr b="0" sz="2400" cap="none">
                <a:solidFill>
                  <a:schemeClr val="lt1"/>
                </a:solidFill>
              </a:defRPr>
            </a:lvl1pPr>
            <a:lvl2pPr indent="-32004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40"/>
              <a:buChar char="▶"/>
              <a:defRPr/>
            </a:lvl2pPr>
            <a:lvl3pPr indent="-320039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40"/>
              <a:buChar char="▶"/>
              <a:defRPr/>
            </a:lvl3pPr>
            <a:lvl4pPr indent="-320039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40"/>
              <a:buChar char="▶"/>
              <a:defRPr/>
            </a:lvl4pPr>
            <a:lvl5pPr indent="-320039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40"/>
              <a:buChar char="▶"/>
              <a:defRPr/>
            </a:lvl5pPr>
            <a:lvl6pPr indent="-320039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40"/>
              <a:buChar char="▶"/>
              <a:defRPr/>
            </a:lvl6pPr>
            <a:lvl7pPr indent="-320039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40"/>
              <a:buChar char="▶"/>
              <a:defRPr/>
            </a:lvl7pPr>
            <a:lvl8pPr indent="-32004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40"/>
              <a:buChar char="▶"/>
              <a:defRPr/>
            </a:lvl8pPr>
            <a:lvl9pPr indent="-32004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440"/>
              <a:buChar char="▶"/>
              <a:defRPr/>
            </a:lvl9pPr>
          </a:lstStyle>
          <a:p/>
        </p:txBody>
      </p:sp>
      <p:sp>
        <p:nvSpPr>
          <p:cNvPr id="37" name="Google Shape;37;p18"/>
          <p:cNvSpPr txBox="1"/>
          <p:nvPr>
            <p:ph idx="2" type="body"/>
          </p:nvPr>
        </p:nvSpPr>
        <p:spPr>
          <a:xfrm>
            <a:off x="684211" y="4766732"/>
            <a:ext cx="8534401" cy="12276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0F486F"/>
              </a:buClr>
              <a:buSzPts val="1440"/>
              <a:buNone/>
              <a:defRPr sz="1800">
                <a:solidFill>
                  <a:srgbClr val="0F486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8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12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12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18"/>
          <p:cNvSpPr txBox="1"/>
          <p:nvPr>
            <p:ph idx="10" type="dt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39" name="Google Shape;39;p18"/>
          <p:cNvSpPr txBox="1"/>
          <p:nvPr>
            <p:ph idx="11" type="ftr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12" type="sldNum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8" name="Google Shape;48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4" name="Google Shape;54;p2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" name="Google Shape;55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1" name="Google Shape;61;p2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2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3" name="Google Shape;63;p2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g"/><Relationship Id="rId4" Type="http://schemas.openxmlformats.org/officeDocument/2006/relationships/hyperlink" Target="https://bit.ly/ignitechangetshirt" TargetMode="External"/><Relationship Id="rId5" Type="http://schemas.openxmlformats.org/officeDocument/2006/relationships/hyperlink" Target="mailto:secretary@34dems.org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hyperlink" Target="https://drive.google.com/file/d/1eEHicRtXSh82u1CEGg_bQtXYvTCJYTdM/view" TargetMode="External"/><Relationship Id="rId5" Type="http://schemas.openxmlformats.org/officeDocument/2006/relationships/hyperlink" Target="https://www.34dems.org/wp-content/uploads/2020/02/02-12-2020-General-Meeting-Minutes.pdf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hyperlink" Target="https://drive.google.com/file/d/1eEHicRtXSh82u1CEGg_bQtXYvTCJYTdM/view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photos.google.com/share/AF1QipMbomUufFAjYwGL8pjlyD9TSImc7V--n6yzq1i-iYnlejtgFIpTjdDjXsV9rhKc9w?key=cnRwNURkMTBPdlQwZkpCMjZPUHNWQWxROV9xMDlB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467" y="1247987"/>
            <a:ext cx="10905066" cy="4362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0"/>
          <p:cNvSpPr/>
          <p:nvPr/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rgbClr val="3865B4"/>
              </a:gs>
              <a:gs pos="25000">
                <a:srgbClr val="3865B4"/>
              </a:gs>
              <a:gs pos="94000">
                <a:srgbClr val="3A3838"/>
              </a:gs>
              <a:gs pos="100000">
                <a:srgbClr val="3A3838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3" name="Google Shape;173;p10"/>
          <p:cNvPicPr preferRelativeResize="0"/>
          <p:nvPr/>
        </p:nvPicPr>
        <p:blipFill rotWithShape="1">
          <a:blip r:embed="rId3">
            <a:alphaModFix/>
          </a:blip>
          <a:srcRect b="9820" l="0" r="0" t="45715"/>
          <a:stretch/>
        </p:blipFill>
        <p:spPr>
          <a:xfrm>
            <a:off x="0" y="3808676"/>
            <a:ext cx="12192000" cy="3049325"/>
          </a:xfrm>
          <a:custGeom>
            <a:rect b="b" l="l" r="r" t="t"/>
            <a:pathLst>
              <a:path extrusionOk="0" h="3049325" w="12192000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74" name="Google Shape;174;p10"/>
          <p:cNvSpPr txBox="1"/>
          <p:nvPr>
            <p:ph type="title"/>
          </p:nvPr>
        </p:nvSpPr>
        <p:spPr>
          <a:xfrm>
            <a:off x="758749" y="832332"/>
            <a:ext cx="10674502" cy="2976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Garamond"/>
              <a:buNone/>
            </a:pPr>
            <a:r>
              <a:rPr lang="en-US" sz="96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Candidates for </a:t>
            </a:r>
            <a:br>
              <a:rPr lang="en-US" sz="96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96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Lieutenant Governor </a:t>
            </a:r>
            <a:endParaRPr sz="6000">
              <a:solidFill>
                <a:srgbClr val="FFFFFF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"/>
          <p:cNvSpPr/>
          <p:nvPr/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rgbClr val="3865B4"/>
              </a:gs>
              <a:gs pos="25000">
                <a:srgbClr val="3865B4"/>
              </a:gs>
              <a:gs pos="94000">
                <a:srgbClr val="3A3838"/>
              </a:gs>
              <a:gs pos="100000">
                <a:srgbClr val="3A3838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0" name="Google Shape;180;p11"/>
          <p:cNvPicPr preferRelativeResize="0"/>
          <p:nvPr/>
        </p:nvPicPr>
        <p:blipFill rotWithShape="1">
          <a:blip r:embed="rId3">
            <a:alphaModFix/>
          </a:blip>
          <a:srcRect b="9820" l="0" r="0" t="45715"/>
          <a:stretch/>
        </p:blipFill>
        <p:spPr>
          <a:xfrm>
            <a:off x="0" y="3808676"/>
            <a:ext cx="12192000" cy="3049325"/>
          </a:xfrm>
          <a:custGeom>
            <a:rect b="b" l="l" r="r" t="t"/>
            <a:pathLst>
              <a:path extrusionOk="0" h="3049325" w="12192000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81" name="Google Shape;181;p11"/>
          <p:cNvSpPr txBox="1"/>
          <p:nvPr>
            <p:ph type="title"/>
          </p:nvPr>
        </p:nvSpPr>
        <p:spPr>
          <a:xfrm>
            <a:off x="758749" y="1247266"/>
            <a:ext cx="10674502" cy="2976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Garamond"/>
              <a:buNone/>
            </a:pPr>
            <a:r>
              <a:rPr lang="en-US" sz="96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PCO Confirmations</a:t>
            </a:r>
            <a:br>
              <a:rPr lang="en-US"/>
            </a:br>
            <a:endParaRPr sz="60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12"/>
          <p:cNvPicPr preferRelativeResize="0"/>
          <p:nvPr/>
        </p:nvPicPr>
        <p:blipFill rotWithShape="1">
          <a:blip r:embed="rId3">
            <a:alphaModFix/>
          </a:blip>
          <a:srcRect b="0" l="0" r="26790" t="30203"/>
          <a:stretch/>
        </p:blipFill>
        <p:spPr>
          <a:xfrm>
            <a:off x="475693" y="643466"/>
            <a:ext cx="4382614" cy="5571067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2"/>
          <p:cNvSpPr txBox="1"/>
          <p:nvPr/>
        </p:nvSpPr>
        <p:spPr>
          <a:xfrm>
            <a:off x="5078214" y="0"/>
            <a:ext cx="6739136" cy="572801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4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Order your </a:t>
            </a:r>
            <a:br>
              <a:rPr lang="en-US" sz="484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484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IGNITE CHANGE </a:t>
            </a:r>
            <a:br>
              <a:rPr lang="en-US" sz="484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</a:br>
            <a:r>
              <a:rPr lang="en-US" sz="484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34</a:t>
            </a:r>
            <a:r>
              <a:rPr baseline="30000" lang="en-US" sz="484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th</a:t>
            </a:r>
            <a:r>
              <a:rPr lang="en-US" sz="484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 District Dems T-Shirt! </a:t>
            </a:r>
            <a:endParaRPr/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3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$25</a:t>
            </a:r>
            <a:endParaRPr/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59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Available in </a:t>
            </a:r>
            <a:r>
              <a:rPr lang="en-US" sz="363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S-M-L-XL-2XL-3XL</a:t>
            </a:r>
            <a:endParaRPr/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30" u="sng">
                <a:solidFill>
                  <a:srgbClr val="4CC9F6"/>
                </a:solidFill>
                <a:latin typeface="Garamond"/>
                <a:ea typeface="Garamond"/>
                <a:cs typeface="Garamond"/>
                <a:sym typeface="Garamond"/>
                <a:hlinkClick r:id="rId4"/>
              </a:rPr>
              <a:t>https://bit.ly/ignitechangetshirt</a:t>
            </a:r>
            <a:r>
              <a:rPr lang="en-US" sz="3630">
                <a:solidFill>
                  <a:srgbClr val="4CC9F6"/>
                </a:solidFill>
                <a:latin typeface="Garamond"/>
                <a:ea typeface="Garamond"/>
                <a:cs typeface="Garamond"/>
                <a:sym typeface="Garamond"/>
              </a:rPr>
              <a:t> or email </a:t>
            </a:r>
            <a:r>
              <a:rPr lang="en-US" sz="3630" u="sng">
                <a:solidFill>
                  <a:srgbClr val="4CC9F6"/>
                </a:solidFill>
                <a:latin typeface="Garamond"/>
                <a:ea typeface="Garamond"/>
                <a:cs typeface="Garamond"/>
                <a:sym typeface="Garamond"/>
                <a:hlinkClick r:id="rId5"/>
              </a:rPr>
              <a:t>secretary@34dems.org</a:t>
            </a:r>
            <a:r>
              <a:rPr lang="en-US" sz="3630">
                <a:solidFill>
                  <a:srgbClr val="4CC9F6"/>
                </a:solidFill>
                <a:latin typeface="Garamond"/>
                <a:ea typeface="Garamond"/>
                <a:cs typeface="Garamond"/>
                <a:sym typeface="Garamond"/>
              </a:rPr>
              <a:t> to </a:t>
            </a:r>
            <a:r>
              <a:rPr lang="en-US" sz="3630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rPr>
              <a:t>arrange delivery.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3"/>
          <p:cNvSpPr/>
          <p:nvPr/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rgbClr val="3865B4"/>
              </a:gs>
              <a:gs pos="25000">
                <a:srgbClr val="3865B4"/>
              </a:gs>
              <a:gs pos="94000">
                <a:srgbClr val="3A3838"/>
              </a:gs>
              <a:gs pos="100000">
                <a:srgbClr val="3A3838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5" name="Google Shape;19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3"/>
          <p:cNvSpPr txBox="1"/>
          <p:nvPr/>
        </p:nvSpPr>
        <p:spPr>
          <a:xfrm>
            <a:off x="3045368" y="2043663"/>
            <a:ext cx="6105194" cy="203105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Adjourn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/>
          <p:nvPr/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rgbClr val="3865B4"/>
              </a:gs>
              <a:gs pos="25000">
                <a:srgbClr val="3865B4"/>
              </a:gs>
              <a:gs pos="94000">
                <a:srgbClr val="3A3838"/>
              </a:gs>
              <a:gs pos="100000">
                <a:srgbClr val="3A3838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8" name="Google Shape;108;p2"/>
          <p:cNvPicPr preferRelativeResize="0"/>
          <p:nvPr/>
        </p:nvPicPr>
        <p:blipFill rotWithShape="1">
          <a:blip r:embed="rId3">
            <a:alphaModFix/>
          </a:blip>
          <a:srcRect b="9820" l="0" r="0" t="45715"/>
          <a:stretch/>
        </p:blipFill>
        <p:spPr>
          <a:xfrm>
            <a:off x="0" y="3808676"/>
            <a:ext cx="12192000" cy="3049325"/>
          </a:xfrm>
          <a:custGeom>
            <a:rect b="b" l="l" r="r" t="t"/>
            <a:pathLst>
              <a:path extrusionOk="0" h="3049325" w="12192000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09" name="Google Shape;109;p2">
            <a:hlinkClick r:id="rId4"/>
          </p:cNvPr>
          <p:cNvSpPr txBox="1"/>
          <p:nvPr/>
        </p:nvSpPr>
        <p:spPr>
          <a:xfrm>
            <a:off x="804483" y="354563"/>
            <a:ext cx="10634847" cy="4571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567" u="none" cap="none" strike="noStrike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February Meeting Minutes</a:t>
            </a:r>
            <a:endParaRPr/>
          </a:p>
          <a:p>
            <a:pPr indent="0" lvl="0" marL="0" marR="0" rtl="0" algn="l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0" i="0" lang="en-US" sz="6105" u="sng" cap="none" strike="noStrike">
                <a:solidFill>
                  <a:srgbClr val="4CC9F6"/>
                </a:solidFill>
                <a:latin typeface="Garamond"/>
                <a:ea typeface="Garamond"/>
                <a:cs typeface="Garamond"/>
                <a:sym typeface="Garamond"/>
                <a:hlinkClick r:id="rId5"/>
              </a:rPr>
              <a:t>https://www.34dems.org/wp-content/uploads/2020/02/02-12-2020-General-Meeting-Minutes.pdf</a:t>
            </a:r>
            <a:endParaRPr b="0" i="0" sz="6105" u="none" cap="none" strike="noStrike">
              <a:solidFill>
                <a:srgbClr val="4CC9F6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0" i="0" lang="en-US" sz="6105" u="none" cap="none" strike="noStrike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"/>
          <p:cNvSpPr/>
          <p:nvPr/>
        </p:nvSpPr>
        <p:spPr>
          <a:xfrm>
            <a:off x="1" y="0"/>
            <a:ext cx="608211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3"/>
          <p:cNvSpPr/>
          <p:nvPr/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rgbClr val="3865B4"/>
              </a:gs>
              <a:gs pos="25000">
                <a:srgbClr val="3865B4"/>
              </a:gs>
              <a:gs pos="94000">
                <a:srgbClr val="3A3838"/>
              </a:gs>
              <a:gs pos="100000">
                <a:srgbClr val="3A3838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3">
            <a:hlinkClick r:id="rId4"/>
          </p:cNvPr>
          <p:cNvSpPr txBox="1"/>
          <p:nvPr/>
        </p:nvSpPr>
        <p:spPr>
          <a:xfrm>
            <a:off x="640079" y="2053641"/>
            <a:ext cx="3669161" cy="276009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400" u="none" cap="none" strike="noStrike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Agenda</a:t>
            </a:r>
            <a:endParaRPr/>
          </a:p>
        </p:txBody>
      </p:sp>
      <p:sp>
        <p:nvSpPr>
          <p:cNvPr id="118" name="Google Shape;118;p3"/>
          <p:cNvSpPr txBox="1"/>
          <p:nvPr/>
        </p:nvSpPr>
        <p:spPr>
          <a:xfrm>
            <a:off x="4033157" y="4996543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3"/>
          <p:cNvSpPr/>
          <p:nvPr/>
        </p:nvSpPr>
        <p:spPr>
          <a:xfrm>
            <a:off x="5597237" y="920621"/>
            <a:ext cx="6176358" cy="5016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7:00 pm - Call to Order</a:t>
            </a:r>
            <a:endParaRPr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∙"/>
            </a:pPr>
            <a:r>
              <a:rPr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Opening Ceremonies - Chris Porter, Reflections on the Killing of George Floyd, Moment of Silence</a:t>
            </a:r>
            <a:endParaRPr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∙"/>
            </a:pPr>
            <a:r>
              <a:rPr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VIP Acknowledgements </a:t>
            </a:r>
            <a:endParaRPr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∙"/>
            </a:pPr>
            <a:r>
              <a:rPr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Adoption of February Minutes</a:t>
            </a:r>
            <a:endParaRPr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∙"/>
            </a:pPr>
            <a:r>
              <a:rPr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Adoption of Agenda </a:t>
            </a:r>
            <a:endParaRPr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7:15 pm - The Movement for Police Reform</a:t>
            </a:r>
            <a:r>
              <a:rPr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 -  Andre Taylor, founder of Not This Time </a:t>
            </a:r>
            <a:endParaRPr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7:45 pm - How to Get Out the Vote in 2020</a:t>
            </a:r>
            <a:endParaRPr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7:55 pm - How to Virtual Phone Bank</a:t>
            </a:r>
            <a:r>
              <a:rPr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- Phone bank training and questions and answers- Cat Floate, King County Field Director, Washington State Democrats </a:t>
            </a:r>
            <a:endParaRPr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8:25 pm - Meet the Democratic Candidates for Lt. Governor</a:t>
            </a:r>
            <a:endParaRPr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8:45 pm – Precinct Committee Officers Confirmation </a:t>
            </a:r>
            <a:endParaRPr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9:00 pm - Adjourn</a:t>
            </a:r>
            <a:endParaRPr sz="20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"/>
          <p:cNvSpPr/>
          <p:nvPr/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rgbClr val="3865B4"/>
              </a:gs>
              <a:gs pos="25000">
                <a:srgbClr val="3865B4"/>
              </a:gs>
              <a:gs pos="94000">
                <a:srgbClr val="3A3838"/>
              </a:gs>
              <a:gs pos="100000">
                <a:srgbClr val="3A3838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4"/>
          <p:cNvPicPr preferRelativeResize="0"/>
          <p:nvPr/>
        </p:nvPicPr>
        <p:blipFill rotWithShape="1">
          <a:blip r:embed="rId3">
            <a:alphaModFix/>
          </a:blip>
          <a:srcRect b="9820" l="0" r="0" t="45715"/>
          <a:stretch/>
        </p:blipFill>
        <p:spPr>
          <a:xfrm>
            <a:off x="0" y="3808676"/>
            <a:ext cx="12192000" cy="3049325"/>
          </a:xfrm>
          <a:custGeom>
            <a:rect b="b" l="l" r="r" t="t"/>
            <a:pathLst>
              <a:path extrusionOk="0" h="3049325" w="12192000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26" name="Google Shape;126;p4"/>
          <p:cNvSpPr txBox="1"/>
          <p:nvPr>
            <p:ph type="title"/>
          </p:nvPr>
        </p:nvSpPr>
        <p:spPr>
          <a:xfrm>
            <a:off x="758749" y="1247266"/>
            <a:ext cx="10674502" cy="2976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600"/>
              <a:buFont typeface="Garamond"/>
              <a:buNone/>
            </a:pPr>
            <a:r>
              <a:rPr lang="en-US" sz="96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Andre Taylor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"/>
          <p:cNvSpPr/>
          <p:nvPr/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rgbClr val="3865B4"/>
              </a:gs>
              <a:gs pos="25000">
                <a:srgbClr val="3865B4"/>
              </a:gs>
              <a:gs pos="94000">
                <a:srgbClr val="3A3838"/>
              </a:gs>
              <a:gs pos="100000">
                <a:srgbClr val="3A3838"/>
              </a:gs>
            </a:gsLst>
            <a:lin ang="4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2" name="Google Shape;132;p5"/>
          <p:cNvPicPr preferRelativeResize="0"/>
          <p:nvPr/>
        </p:nvPicPr>
        <p:blipFill rotWithShape="1">
          <a:blip r:embed="rId3">
            <a:alphaModFix/>
          </a:blip>
          <a:srcRect b="9820" l="0" r="0" t="45715"/>
          <a:stretch/>
        </p:blipFill>
        <p:spPr>
          <a:xfrm>
            <a:off x="0" y="3808676"/>
            <a:ext cx="12192000" cy="3049325"/>
          </a:xfrm>
          <a:custGeom>
            <a:rect b="b" l="l" r="r" t="t"/>
            <a:pathLst>
              <a:path extrusionOk="0" h="3049325" w="12192000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33" name="Google Shape;133;p5"/>
          <p:cNvSpPr txBox="1"/>
          <p:nvPr>
            <p:ph type="title"/>
          </p:nvPr>
        </p:nvSpPr>
        <p:spPr>
          <a:xfrm>
            <a:off x="758749" y="1247266"/>
            <a:ext cx="10674502" cy="29763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600"/>
              <a:buFont typeface="Garamond"/>
              <a:buNone/>
            </a:pPr>
            <a:r>
              <a:rPr lang="en-US" sz="9600">
                <a:solidFill>
                  <a:srgbClr val="FFFFFF"/>
                </a:solidFill>
                <a:latin typeface="Garamond"/>
                <a:ea typeface="Garamond"/>
                <a:cs typeface="Garamond"/>
                <a:sym typeface="Garamond"/>
              </a:rPr>
              <a:t>2020 GOTV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Rise and Organize! Democratic Party of Washington State ..." id="138" name="Google Shape;138;p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ise and Organize! Democratic Party of Washington State ..." id="139" name="Google Shape;139;p6"/>
          <p:cNvSpPr/>
          <p:nvPr/>
        </p:nvSpPr>
        <p:spPr>
          <a:xfrm flipH="1">
            <a:off x="5842695" y="1067303"/>
            <a:ext cx="2788347" cy="27883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6"/>
          <p:cNvSpPr txBox="1"/>
          <p:nvPr>
            <p:ph type="title"/>
          </p:nvPr>
        </p:nvSpPr>
        <p:spPr>
          <a:xfrm>
            <a:off x="561549" y="334536"/>
            <a:ext cx="10058400" cy="11262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10"/>
              <a:buFont typeface="Garamond"/>
              <a:buNone/>
            </a:pPr>
            <a:r>
              <a:rPr lang="en-US" sz="4410">
                <a:latin typeface="Garamond"/>
                <a:ea typeface="Garamond"/>
                <a:cs typeface="Garamond"/>
                <a:sym typeface="Garamond"/>
              </a:rPr>
              <a:t>34</a:t>
            </a:r>
            <a:r>
              <a:rPr baseline="30000" lang="en-US" sz="4410">
                <a:latin typeface="Garamond"/>
                <a:ea typeface="Garamond"/>
                <a:cs typeface="Garamond"/>
                <a:sym typeface="Garamond"/>
              </a:rPr>
              <a:t>th</a:t>
            </a:r>
            <a:r>
              <a:rPr lang="en-US" sz="4410">
                <a:latin typeface="Garamond"/>
                <a:ea typeface="Garamond"/>
                <a:cs typeface="Garamond"/>
                <a:sym typeface="Garamond"/>
              </a:rPr>
              <a:t> Virtual Phone Banking</a:t>
            </a:r>
            <a:br>
              <a:rPr lang="en-US" sz="4410"/>
            </a:br>
            <a:endParaRPr sz="3959"/>
          </a:p>
        </p:txBody>
      </p:sp>
      <p:sp>
        <p:nvSpPr>
          <p:cNvPr id="141" name="Google Shape;141;p6"/>
          <p:cNvSpPr txBox="1"/>
          <p:nvPr>
            <p:ph idx="2" type="body"/>
          </p:nvPr>
        </p:nvSpPr>
        <p:spPr>
          <a:xfrm>
            <a:off x="561549" y="1250128"/>
            <a:ext cx="11002266" cy="3912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EABAB"/>
              </a:buClr>
              <a:buSzPts val="3200"/>
              <a:buNone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Cat Floate – </a:t>
            </a:r>
            <a:r>
              <a:rPr lang="en-US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Coordinated Campaign Regional Field Organizer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EABAB"/>
              </a:buClr>
              <a:buSzPts val="3200"/>
              <a:buNone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Nick Bonazza – </a:t>
            </a:r>
            <a:r>
              <a:rPr lang="en-US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PCO Chair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EABAB"/>
              </a:buClr>
              <a:buSzPts val="3200"/>
              <a:buNone/>
            </a:pP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Max Brown, Leah Griffin, Colleen Hinton, Carla Rogers and Jeff Sbaih – </a:t>
            </a:r>
            <a:r>
              <a:rPr lang="en-US" sz="320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PCO Leads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EABAB"/>
              </a:buClr>
              <a:buSzPts val="3200"/>
              <a:buNone/>
            </a:pPr>
            <a:r>
              <a:t/>
            </a:r>
            <a:endParaRPr sz="32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3200"/>
              <a:buNone/>
            </a:pPr>
            <a:r>
              <a:rPr lang="en-US" sz="32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	</a:t>
            </a:r>
            <a:r>
              <a:rPr lang="en-US" sz="4400">
                <a:solidFill>
                  <a:srgbClr val="FF0000"/>
                </a:solidFill>
                <a:latin typeface="Garamond"/>
                <a:ea typeface="Garamond"/>
                <a:cs typeface="Garamond"/>
                <a:sym typeface="Garamond"/>
              </a:rPr>
              <a:t>	Starting week of July 6!</a:t>
            </a:r>
            <a:endParaRPr sz="3200">
              <a:solidFill>
                <a:srgbClr val="FF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42" name="Google Shape;142;p6"/>
          <p:cNvSpPr txBox="1"/>
          <p:nvPr>
            <p:ph idx="1" type="body"/>
          </p:nvPr>
        </p:nvSpPr>
        <p:spPr>
          <a:xfrm>
            <a:off x="684212" y="5029200"/>
            <a:ext cx="8534400" cy="11151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>
                <a:latin typeface="Garamond"/>
                <a:ea typeface="Garamond"/>
                <a:cs typeface="Garamond"/>
                <a:sym typeface="Garamond"/>
              </a:rPr>
              <a:t>INTERESTED? SIGN UP FOR MORE INFORMATION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CC9F6"/>
              </a:buClr>
              <a:buSzPts val="2400"/>
              <a:buNone/>
            </a:pPr>
            <a:r>
              <a:rPr lang="en-US" u="sng">
                <a:solidFill>
                  <a:srgbClr val="4CC9F6"/>
                </a:solidFill>
                <a:latin typeface="Garamond"/>
                <a:ea typeface="Garamond"/>
                <a:cs typeface="Garamond"/>
                <a:sym typeface="Garamond"/>
              </a:rPr>
              <a:t>https://bit.ly/34thPhoneBank</a:t>
            </a:r>
            <a:endParaRPr/>
          </a:p>
        </p:txBody>
      </p:sp>
      <p:pic>
        <p:nvPicPr>
          <p:cNvPr id="143" name="Google Shape;14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53786" y="3449591"/>
            <a:ext cx="2847162" cy="189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"/>
          <p:cNvSpPr txBox="1"/>
          <p:nvPr>
            <p:ph type="ctrTitle"/>
          </p:nvPr>
        </p:nvSpPr>
        <p:spPr>
          <a:xfrm>
            <a:off x="5434000" y="482600"/>
            <a:ext cx="6324900" cy="711300"/>
          </a:xfrm>
          <a:prstGeom prst="rect">
            <a:avLst/>
          </a:prstGeom>
          <a:solidFill>
            <a:srgbClr val="F2F2F2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320"/>
              <a:buFont typeface="Century Gothic"/>
              <a:buNone/>
            </a:pPr>
            <a:r>
              <a:rPr lang="en-US" sz="3348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rPr>
              <a:t>ADOPT A DISTRICT: 26TH LD</a:t>
            </a:r>
            <a:endParaRPr sz="3348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49" name="Google Shape;149;p7"/>
          <p:cNvSpPr txBox="1"/>
          <p:nvPr>
            <p:ph idx="1" type="subTitle"/>
          </p:nvPr>
        </p:nvSpPr>
        <p:spPr>
          <a:xfrm>
            <a:off x="5434012" y="1498601"/>
            <a:ext cx="6400800" cy="47752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lang="en-US" sz="2600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rPr>
              <a:t>In 2018 we elected Emily Randall and FLIPPED the 26th State Senate seat. Now, we need to flip the House seats.</a:t>
            </a:r>
            <a:endParaRPr sz="2600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sz="2600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b="1" lang="en-US" sz="2600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rPr>
              <a:t>Carrie Hesch for Pos. 1</a:t>
            </a:r>
            <a:endParaRPr b="1" sz="2600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lang="en-US" sz="2600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rPr>
              <a:t>opponent: Jesse Young</a:t>
            </a:r>
            <a:endParaRPr sz="2600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sz="2600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b="1" lang="en-US" sz="2600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rPr>
              <a:t>Joy Stanford for Pos. 2</a:t>
            </a:r>
            <a:endParaRPr b="1" sz="2600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lang="en-US" sz="2600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rPr>
              <a:t>opponent: Michelle Caldier</a:t>
            </a:r>
            <a:endParaRPr sz="2600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lnSpc>
                <a:spcPct val="90000"/>
              </a:lnSpc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 i="1" sz="2400">
              <a:solidFill>
                <a:srgbClr val="0F486F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ctr">
              <a:lnSpc>
                <a:spcPct val="90000"/>
              </a:lnSpc>
              <a:spcBef>
                <a:spcPts val="1160"/>
              </a:spcBef>
              <a:spcAft>
                <a:spcPts val="0"/>
              </a:spcAft>
              <a:buClr>
                <a:srgbClr val="0F486F"/>
              </a:buClr>
              <a:buSzPts val="2240"/>
              <a:buNone/>
            </a:pPr>
            <a:r>
              <a:rPr i="1" lang="en-US" sz="2400">
                <a:solidFill>
                  <a:srgbClr val="0F486F"/>
                </a:solidFill>
                <a:latin typeface="Garamond"/>
                <a:ea typeface="Garamond"/>
                <a:cs typeface="Garamond"/>
                <a:sym typeface="Garamond"/>
              </a:rPr>
              <a:t>stay tuned for phone bank opportunities!</a:t>
            </a:r>
            <a:endParaRPr i="1" sz="2400">
              <a:solidFill>
                <a:srgbClr val="0F486F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id="150" name="Google Shape;15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588" y="3735724"/>
            <a:ext cx="5129213" cy="2884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7"/>
          <p:cNvPicPr preferRelativeResize="0"/>
          <p:nvPr/>
        </p:nvPicPr>
        <p:blipFill/>
        <p:spPr>
          <a:xfrm>
            <a:off x="152400" y="355475"/>
            <a:ext cx="5071611" cy="3380248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"/>
          <p:cNvSpPr txBox="1"/>
          <p:nvPr>
            <p:ph type="ctrTitle"/>
          </p:nvPr>
        </p:nvSpPr>
        <p:spPr>
          <a:xfrm>
            <a:off x="5471950" y="565100"/>
            <a:ext cx="6324900" cy="711300"/>
          </a:xfrm>
          <a:prstGeom prst="rect">
            <a:avLst/>
          </a:prstGeom>
          <a:solidFill>
            <a:srgbClr val="F2F2F2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320"/>
              <a:buFont typeface="Century Gothic"/>
              <a:buNone/>
            </a:pPr>
            <a:r>
              <a:rPr lang="en-US" sz="3720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rPr>
              <a:t>ADOPT A STATE: N.C.</a:t>
            </a:r>
            <a:endParaRPr sz="3720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57" name="Google Shape;157;p8"/>
          <p:cNvSpPr txBox="1"/>
          <p:nvPr>
            <p:ph idx="1" type="subTitle"/>
          </p:nvPr>
        </p:nvSpPr>
        <p:spPr>
          <a:xfrm>
            <a:off x="5434012" y="1498601"/>
            <a:ext cx="6400800" cy="47751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lang="en-US" sz="2600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rPr>
              <a:t>North Carolina is critical to flipping the White House -- but they’re also just 6 seats shy of flipping the State House. If we flip the House we can get 500,000 North Carolinian’s access to health care, kick out the trans-phobic legislators, and get teachers a pay raise. </a:t>
            </a:r>
            <a:endParaRPr sz="2600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sz="2600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b="1" lang="en-US" sz="2600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rPr>
              <a:t>Brian Farkas for HD 9</a:t>
            </a:r>
            <a:endParaRPr b="1" sz="2600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r>
              <a:rPr b="1" lang="en-US" sz="2600">
                <a:solidFill>
                  <a:srgbClr val="595959"/>
                </a:solidFill>
                <a:latin typeface="Garamond"/>
                <a:ea typeface="Garamond"/>
                <a:cs typeface="Garamond"/>
                <a:sym typeface="Garamond"/>
              </a:rPr>
              <a:t>Frances Jackson for HD 45</a:t>
            </a:r>
            <a:endParaRPr b="1" sz="2600">
              <a:solidFill>
                <a:srgbClr val="595959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sz="26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 sz="2800">
              <a:solidFill>
                <a:srgbClr val="595959"/>
              </a:solidFill>
            </a:endParaRPr>
          </a:p>
        </p:txBody>
      </p:sp>
      <p:pic>
        <p:nvPicPr>
          <p:cNvPr id="158" name="Google Shape;15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9425" y="3419400"/>
            <a:ext cx="5129212" cy="2854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9425" y="565100"/>
            <a:ext cx="5129200" cy="28542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Rise and Organize! Democratic Party of Washington State ..." id="164" name="Google Shape;164;p9"/>
          <p:cNvSpPr/>
          <p:nvPr/>
        </p:nvSpPr>
        <p:spPr>
          <a:xfrm>
            <a:off x="155575" y="-144463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descr="Rise and Organize! Democratic Party of Washington State ..." id="165" name="Google Shape;165;p9"/>
          <p:cNvSpPr/>
          <p:nvPr/>
        </p:nvSpPr>
        <p:spPr>
          <a:xfrm flipH="1">
            <a:off x="5842842" y="1067303"/>
            <a:ext cx="2788200" cy="27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6" name="Google Shape;166;p9"/>
          <p:cNvSpPr txBox="1"/>
          <p:nvPr>
            <p:ph type="title"/>
          </p:nvPr>
        </p:nvSpPr>
        <p:spPr>
          <a:xfrm>
            <a:off x="561549" y="334536"/>
            <a:ext cx="10058400" cy="112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10"/>
              <a:buFont typeface="Century Gothic"/>
              <a:buNone/>
            </a:pPr>
            <a:r>
              <a:rPr lang="en-US" sz="4410">
                <a:latin typeface="Garamond"/>
                <a:ea typeface="Garamond"/>
                <a:cs typeface="Garamond"/>
                <a:sym typeface="Garamond"/>
              </a:rPr>
              <a:t>ADOPT A STATE -- NORTH CAROLINA</a:t>
            </a:r>
            <a:br>
              <a:rPr lang="en-US" sz="4410"/>
            </a:br>
            <a:endParaRPr sz="3240"/>
          </a:p>
        </p:txBody>
      </p:sp>
      <p:sp>
        <p:nvSpPr>
          <p:cNvPr id="167" name="Google Shape;167;p9"/>
          <p:cNvSpPr txBox="1"/>
          <p:nvPr>
            <p:ph idx="2" type="body"/>
          </p:nvPr>
        </p:nvSpPr>
        <p:spPr>
          <a:xfrm>
            <a:off x="561549" y="1250128"/>
            <a:ext cx="11240984" cy="39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68"/>
              <a:buNone/>
            </a:pPr>
            <a:r>
              <a:rPr lang="en-US" sz="296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Join the PNW Coalition: Code Blue WA, Indivisible Wallingford, Sister District, Common Purpose, and more</a:t>
            </a:r>
            <a:endParaRPr sz="296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F486F"/>
              </a:buClr>
              <a:buSzPts val="2368"/>
              <a:buNone/>
            </a:pPr>
            <a:r>
              <a:t/>
            </a:r>
            <a:endParaRPr sz="296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F486F"/>
              </a:buClr>
              <a:buSzPts val="2368"/>
              <a:buNone/>
            </a:pPr>
            <a:r>
              <a:rPr lang="en-US" sz="2400" u="sng">
                <a:solidFill>
                  <a:schemeClr val="hlink"/>
                </a:solidFill>
                <a:hlinkClick r:id="rId3"/>
              </a:rPr>
              <a:t>https://photos.google.com/share/AF1QipMbomUufFAjYwGL8pjlyD9TSImc7V--n6yzq1i-iYnlejtgFIpTjdDjXsV9rhKc9w?key=cnRwNURkMTBPdlQwZkpCMjZPUHNWQWxROV9xMDlB</a:t>
            </a:r>
            <a:endParaRPr sz="240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F486F"/>
              </a:buClr>
              <a:buSzPts val="2368"/>
              <a:buNone/>
            </a:pPr>
            <a:r>
              <a:t/>
            </a:r>
            <a:endParaRPr sz="296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68"/>
              <a:buNone/>
            </a:pPr>
            <a:r>
              <a:rPr lang="en-US" sz="296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Find phone banking opportunities:</a:t>
            </a:r>
            <a:endParaRPr sz="296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68"/>
              <a:buNone/>
            </a:pPr>
            <a:r>
              <a:rPr lang="en-US" sz="296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sign up at bit.ly/farkasjackson</a:t>
            </a:r>
            <a:endParaRPr sz="296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68"/>
              <a:buNone/>
            </a:pPr>
            <a:r>
              <a:rPr i="1" lang="en-US" sz="296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(link is case sensitive)</a:t>
            </a:r>
            <a:endParaRPr i="1" sz="296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F486F"/>
              </a:buClr>
              <a:buSzPts val="2368"/>
              <a:buNone/>
            </a:pPr>
            <a:r>
              <a:t/>
            </a:r>
            <a:endParaRPr sz="296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68"/>
              <a:buNone/>
            </a:pPr>
            <a:r>
              <a:rPr lang="en-US" sz="296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Trips to NC with Common Purpose: </a:t>
            </a:r>
            <a:endParaRPr sz="296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  <a:p>
            <a:pPr indent="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68"/>
              <a:buNone/>
            </a:pPr>
            <a:r>
              <a:rPr lang="en-US" sz="2960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rPr>
              <a:t>email jgoldwarg@gmail.com</a:t>
            </a:r>
            <a:endParaRPr sz="2960">
              <a:solidFill>
                <a:schemeClr val="dk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2020-06-10T20:49:49Z</dcterms:created>
  <dc:creator>Gina Topp</dc:creator>
</cp:coreProperties>
</file>